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11" name="Slide Number Placeholder 10"/>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eaLnBrk="1" latinLnBrk="0" hangingPunct="1"/>
            <a:fld id="{C699CB88-5E1A-4FAC-892A-60949ACB1F6F}" type="datetimeFigureOut">
              <a:rPr lang="en-US" smtClean="0"/>
              <a:pPr eaLnBrk="1" latinLnBrk="0" hangingPunct="1"/>
              <a:t>11/24/2018</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p:txBody>
          <a:bodyPr/>
          <a:lstStyle>
            <a:extLst/>
          </a:lstStyle>
          <a:p>
            <a:fld id="{91974DF9-AD47-4691-BA21-BBFCE3637A9A}" type="slidenum">
              <a:rPr kumimoji="0" lang="en-US" smtClean="0"/>
              <a:pPr eaLnBrk="1" latinLnBrk="0" hangingPunct="1"/>
              <a:t>‹#›</a:t>
            </a:fld>
            <a:endParaRPr kumimoji="0"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11/24/2018</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2057400" y="2286000"/>
            <a:ext cx="4648200" cy="1524000"/>
          </a:xfrm>
          <a:prstGeom prst="rect">
            <a:avLst/>
          </a:prstGeom>
        </p:spPr>
        <p:txBody>
          <a:bodyPr>
            <a:normAutofit fontScale="82500" lnSpcReduction="20000"/>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4800" b="1" dirty="0" smtClean="0">
                <a:solidFill>
                  <a:schemeClr val="tx1"/>
                </a:solidFill>
                <a:latin typeface="Times New Roman" pitchFamily="18" charset="0"/>
                <a:cs typeface="Times New Roman" pitchFamily="18" charset="0"/>
              </a:rPr>
              <a:t>Computer</a:t>
            </a:r>
            <a:endParaRPr lang="en-US" sz="4800" b="1" dirty="0">
              <a:solidFill>
                <a:schemeClr val="tx1"/>
              </a:solidFill>
              <a:latin typeface="Times New Roman" pitchFamily="18" charset="0"/>
              <a:cs typeface="Times New Roman" pitchFamily="18" charset="0"/>
            </a:endParaRPr>
          </a:p>
          <a:p>
            <a:pPr algn="ctr"/>
            <a:r>
              <a:rPr lang="en-US" b="1" dirty="0" smtClean="0">
                <a:solidFill>
                  <a:schemeClr val="tx1"/>
                </a:solidFill>
                <a:latin typeface="Times New Roman" pitchFamily="18" charset="0"/>
                <a:cs typeface="Times New Roman" pitchFamily="18" charset="0"/>
              </a:rPr>
              <a:t/>
            </a:r>
            <a:br>
              <a:rPr lang="en-US" b="1" dirty="0" smtClean="0">
                <a:solidFill>
                  <a:schemeClr val="tx1"/>
                </a:solidFill>
                <a:latin typeface="Times New Roman" pitchFamily="18" charset="0"/>
                <a:cs typeface="Times New Roman" pitchFamily="18" charset="0"/>
              </a:rPr>
            </a:br>
            <a:r>
              <a:rPr lang="en-US" b="1" smtClean="0">
                <a:solidFill>
                  <a:schemeClr val="tx1"/>
                </a:solidFill>
                <a:latin typeface="Times New Roman" pitchFamily="18" charset="0"/>
                <a:cs typeface="Times New Roman" pitchFamily="18" charset="0"/>
              </a:rPr>
              <a:t>Lecture 8</a:t>
            </a:r>
            <a:endParaRPr lang="ar-IQ" b="1" dirty="0">
              <a:solidFill>
                <a:schemeClr val="tx1"/>
              </a:solidFill>
              <a:latin typeface="Times New Roman" pitchFamily="18" charset="0"/>
              <a:cs typeface="Times New Roman" pitchFamily="18" charset="0"/>
            </a:endParaRPr>
          </a:p>
        </p:txBody>
      </p:sp>
      <p:sp>
        <p:nvSpPr>
          <p:cNvPr id="9" name="Subtitle 2"/>
          <p:cNvSpPr txBox="1">
            <a:spLocks/>
          </p:cNvSpPr>
          <p:nvPr/>
        </p:nvSpPr>
        <p:spPr>
          <a:xfrm>
            <a:off x="1905000" y="4114800"/>
            <a:ext cx="4953000" cy="914400"/>
          </a:xfrm>
          <a:prstGeom prst="rect">
            <a:avLst/>
          </a:prstGeom>
        </p:spPr>
        <p:txBody>
          <a:bodyPr>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lgn="ctr"/>
            <a:r>
              <a:rPr lang="en-US" b="1" dirty="0" smtClean="0">
                <a:latin typeface="Times New Roman" pitchFamily="18" charset="0"/>
                <a:cs typeface="Times New Roman" pitchFamily="18" charset="0"/>
              </a:rPr>
              <a:t>Dr. Nada Abdullah </a:t>
            </a:r>
            <a:r>
              <a:rPr lang="en-US" b="1" dirty="0" err="1" smtClean="0">
                <a:latin typeface="Times New Roman" pitchFamily="18" charset="0"/>
                <a:cs typeface="Times New Roman" pitchFamily="18" charset="0"/>
              </a:rPr>
              <a:t>Rasheed</a:t>
            </a:r>
            <a:endParaRPr lang="en-US" b="1" dirty="0" smtClean="0">
              <a:latin typeface="Times New Roman" pitchFamily="18" charset="0"/>
              <a:cs typeface="Times New Roman" pitchFamily="18" charset="0"/>
            </a:endParaRPr>
          </a:p>
          <a:p>
            <a:pPr algn="ctr"/>
            <a:r>
              <a:rPr lang="en-US" b="1" dirty="0">
                <a:latin typeface="Times New Roman" pitchFamily="18" charset="0"/>
                <a:cs typeface="Times New Roman" pitchFamily="18" charset="0"/>
              </a:rPr>
              <a:t>Assist prof. / Computer </a:t>
            </a:r>
            <a:r>
              <a:rPr lang="en-US" b="1" dirty="0" smtClean="0">
                <a:latin typeface="Times New Roman" pitchFamily="18" charset="0"/>
                <a:cs typeface="Times New Roman" pitchFamily="18" charset="0"/>
              </a:rPr>
              <a:t>Science</a:t>
            </a:r>
            <a:endParaRPr lang="ar-IQ" b="1" dirty="0">
              <a:latin typeface="Times New Roman" pitchFamily="18" charset="0"/>
              <a:cs typeface="Times New Roman" pitchFamily="18" charset="0"/>
            </a:endParaRPr>
          </a:p>
        </p:txBody>
      </p:sp>
      <p:pic>
        <p:nvPicPr>
          <p:cNvPr id="10" name="Picture 2" descr="صورة ذات صلة"/>
          <p:cNvPicPr>
            <a:picLocks noChangeAspect="1" noChangeArrowheads="1"/>
          </p:cNvPicPr>
          <p:nvPr/>
        </p:nvPicPr>
        <p:blipFill>
          <a:blip r:embed="rId2" cstate="print"/>
          <a:srcRect l="5206" r="4555"/>
          <a:stretch>
            <a:fillRect/>
          </a:stretch>
        </p:blipFill>
        <p:spPr bwMode="auto">
          <a:xfrm>
            <a:off x="6166556" y="762000"/>
            <a:ext cx="1600200" cy="1511727"/>
          </a:xfrm>
          <a:prstGeom prst="rect">
            <a:avLst/>
          </a:prstGeom>
          <a:noFill/>
        </p:spPr>
      </p:pic>
      <p:pic>
        <p:nvPicPr>
          <p:cNvPr id="11" name="Picture 1" descr="شعار العلو2م"/>
          <p:cNvPicPr>
            <a:picLocks noChangeAspect="1" noChangeArrowheads="1"/>
          </p:cNvPicPr>
          <p:nvPr/>
        </p:nvPicPr>
        <p:blipFill>
          <a:blip r:embed="rId3" cstate="print"/>
          <a:srcRect/>
          <a:stretch>
            <a:fillRect/>
          </a:stretch>
        </p:blipFill>
        <p:spPr bwMode="auto">
          <a:xfrm>
            <a:off x="762000" y="914400"/>
            <a:ext cx="1545752" cy="1518654"/>
          </a:xfrm>
          <a:prstGeom prst="rect">
            <a:avLst/>
          </a:prstGeom>
          <a:noFill/>
        </p:spPr>
      </p:pic>
    </p:spTree>
    <p:extLst>
      <p:ext uri="{BB962C8B-B14F-4D97-AF65-F5344CB8AC3E}">
        <p14:creationId xmlns:p14="http://schemas.microsoft.com/office/powerpoint/2010/main" val="1057355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8001000" cy="2951064"/>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Storage Devices</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Refers to computer components, devices, and recording media that capable of storing data. Examples of storage devices:</a:t>
            </a:r>
          </a:p>
          <a:p>
            <a:pPr algn="just">
              <a:lnSpc>
                <a:spcPct val="150000"/>
              </a:lnSpc>
            </a:pPr>
            <a:r>
              <a:rPr lang="en-US" dirty="0">
                <a:latin typeface="Times New Roman" pitchFamily="18" charset="0"/>
                <a:cs typeface="Times New Roman" pitchFamily="18" charset="0"/>
              </a:rPr>
              <a:t>– Floppy disk</a:t>
            </a:r>
          </a:p>
          <a:p>
            <a:pPr algn="just">
              <a:lnSpc>
                <a:spcPct val="150000"/>
              </a:lnSpc>
            </a:pPr>
            <a:r>
              <a:rPr lang="en-US" dirty="0">
                <a:latin typeface="Times New Roman" pitchFamily="18" charset="0"/>
                <a:cs typeface="Times New Roman" pitchFamily="18" charset="0"/>
              </a:rPr>
              <a:t>– Hard disk</a:t>
            </a:r>
          </a:p>
          <a:p>
            <a:pPr algn="just">
              <a:lnSpc>
                <a:spcPct val="150000"/>
              </a:lnSpc>
            </a:pPr>
            <a:r>
              <a:rPr lang="en-US" dirty="0">
                <a:latin typeface="Times New Roman" pitchFamily="18" charset="0"/>
                <a:cs typeface="Times New Roman" pitchFamily="18" charset="0"/>
              </a:rPr>
              <a:t>– Pen drive</a:t>
            </a:r>
          </a:p>
          <a:p>
            <a:pPr algn="just">
              <a:lnSpc>
                <a:spcPct val="150000"/>
              </a:lnSpc>
            </a:pPr>
            <a:r>
              <a:rPr lang="en-US" dirty="0">
                <a:latin typeface="Times New Roman" pitchFamily="18" charset="0"/>
                <a:cs typeface="Times New Roman" pitchFamily="18" charset="0"/>
              </a:rPr>
              <a:t>– Optical disk</a:t>
            </a:r>
          </a:p>
        </p:txBody>
      </p:sp>
    </p:spTree>
    <p:extLst>
      <p:ext uri="{BB962C8B-B14F-4D97-AF65-F5344CB8AC3E}">
        <p14:creationId xmlns:p14="http://schemas.microsoft.com/office/powerpoint/2010/main" val="3447750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l="27430" t="31174" r="28299" b="30864"/>
          <a:stretch/>
        </p:blipFill>
        <p:spPr bwMode="auto">
          <a:xfrm>
            <a:off x="990600" y="1752600"/>
            <a:ext cx="6400800" cy="3733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5583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482025"/>
            <a:ext cx="3219151" cy="584775"/>
          </a:xfrm>
          <a:prstGeom prst="rect">
            <a:avLst/>
          </a:prstGeom>
        </p:spPr>
        <p:txBody>
          <a:bodyPr wrap="none">
            <a:spAutoFit/>
          </a:bodyPr>
          <a:lstStyle/>
          <a:p>
            <a:pPr rtl="1"/>
            <a:r>
              <a:rPr lang="en-US" sz="3200" b="1" dirty="0">
                <a:solidFill>
                  <a:srgbClr val="C00000"/>
                </a:solidFill>
                <a:latin typeface="Times New Roman" pitchFamily="18" charset="0"/>
                <a:cs typeface="Times New Roman" pitchFamily="18" charset="0"/>
              </a:rPr>
              <a:t>Syllabus Content</a:t>
            </a:r>
          </a:p>
        </p:txBody>
      </p:sp>
      <p:graphicFrame>
        <p:nvGraphicFramePr>
          <p:cNvPr id="3" name="Table 2"/>
          <p:cNvGraphicFramePr>
            <a:graphicFrameLocks noGrp="1"/>
          </p:cNvGraphicFramePr>
          <p:nvPr>
            <p:extLst>
              <p:ext uri="{D42A27DB-BD31-4B8C-83A1-F6EECF244321}">
                <p14:modId xmlns:p14="http://schemas.microsoft.com/office/powerpoint/2010/main" val="3202627838"/>
              </p:ext>
            </p:extLst>
          </p:nvPr>
        </p:nvGraphicFramePr>
        <p:xfrm>
          <a:off x="1143000" y="1752600"/>
          <a:ext cx="7315200" cy="2921550"/>
        </p:xfrm>
        <a:graphic>
          <a:graphicData uri="http://schemas.openxmlformats.org/drawingml/2006/table">
            <a:tbl>
              <a:tblPr rtl="1" firstRow="1" firstCol="1" bandRow="1">
                <a:tableStyleId>{BC89EF96-8CEA-46FF-86C4-4CE0E7609802}</a:tableStyleId>
              </a:tblPr>
              <a:tblGrid>
                <a:gridCol w="5762371"/>
                <a:gridCol w="1552829"/>
              </a:tblGrid>
              <a:tr h="361230">
                <a:tc>
                  <a:txBody>
                    <a:bodyPr/>
                    <a:lstStyle/>
                    <a:p>
                      <a:pPr marL="0" marR="0" algn="l" rtl="1">
                        <a:lnSpc>
                          <a:spcPct val="150000"/>
                        </a:lnSpc>
                        <a:spcBef>
                          <a:spcPts val="0"/>
                        </a:spcBef>
                        <a:spcAft>
                          <a:spcPts val="0"/>
                        </a:spcAft>
                      </a:pPr>
                      <a:r>
                        <a:rPr lang="en-US" sz="1600" dirty="0">
                          <a:effectLst/>
                          <a:latin typeface="Times New Roman" pitchFamily="18" charset="0"/>
                          <a:cs typeface="Times New Roman" pitchFamily="18" charset="0"/>
                        </a:rPr>
                        <a:t>Subject</a:t>
                      </a:r>
                      <a:endParaRPr lang="en-US" sz="1050" dirty="0">
                        <a:effectLst/>
                        <a:latin typeface="Times New Roman" pitchFamily="18" charset="0"/>
                        <a:ea typeface="Calibri"/>
                        <a:cs typeface="Times New Roman" pitchFamily="18" charset="0"/>
                      </a:endParaRPr>
                    </a:p>
                  </a:txBody>
                  <a:tcPr marL="57547" marR="57547" marT="0" marB="0"/>
                </a:tc>
                <a:tc>
                  <a:txBody>
                    <a:bodyPr/>
                    <a:lstStyle/>
                    <a:p>
                      <a:pPr marL="0" marR="0" algn="ctr" rtl="1">
                        <a:lnSpc>
                          <a:spcPct val="150000"/>
                        </a:lnSpc>
                        <a:spcBef>
                          <a:spcPts val="0"/>
                        </a:spcBef>
                        <a:spcAft>
                          <a:spcPts val="0"/>
                        </a:spcAft>
                      </a:pPr>
                      <a:r>
                        <a:rPr lang="en-US" sz="1600" dirty="0" err="1">
                          <a:effectLst/>
                          <a:latin typeface="Times New Roman" pitchFamily="18" charset="0"/>
                          <a:cs typeface="Times New Roman" pitchFamily="18" charset="0"/>
                        </a:rPr>
                        <a:t>Lec</a:t>
                      </a:r>
                      <a:r>
                        <a:rPr lang="en-US" sz="1600" dirty="0">
                          <a:effectLst/>
                          <a:latin typeface="Times New Roman" pitchFamily="18" charset="0"/>
                          <a:cs typeface="Times New Roman" pitchFamily="18" charset="0"/>
                        </a:rPr>
                        <a:t>. No.</a:t>
                      </a:r>
                      <a:endParaRPr lang="en-US" sz="1050" dirty="0">
                        <a:effectLst/>
                        <a:latin typeface="Times New Roman" pitchFamily="18" charset="0"/>
                        <a:ea typeface="Calibri"/>
                        <a:cs typeface="Times New Roman" pitchFamily="18" charset="0"/>
                      </a:endParaRPr>
                    </a:p>
                  </a:txBody>
                  <a:tcPr marL="57547" marR="57547" marT="0" marB="0"/>
                </a:tc>
              </a:tr>
              <a:tr h="361230">
                <a:tc>
                  <a:txBody>
                    <a:bodyPr/>
                    <a:lstStyle/>
                    <a:p>
                      <a:pPr>
                        <a:lnSpc>
                          <a:spcPct val="150000"/>
                        </a:lnSpc>
                      </a:pPr>
                      <a:r>
                        <a:rPr lang="en-US" sz="1600" dirty="0" smtClean="0">
                          <a:latin typeface="Times New Roman" pitchFamily="18" charset="0"/>
                          <a:cs typeface="Times New Roman" pitchFamily="18" charset="0"/>
                        </a:rPr>
                        <a:t>Primary Memory (Main Memory)</a:t>
                      </a:r>
                      <a:endParaRPr lang="en-US" sz="1600" dirty="0">
                        <a:latin typeface="Times New Roman" pitchFamily="18" charset="0"/>
                        <a:cs typeface="Times New Roman" pitchFamily="18" charset="0"/>
                      </a:endParaRPr>
                    </a:p>
                  </a:txBody>
                  <a:tcPr marL="57547" marR="57547" marT="0" marB="0" anchor="ctr"/>
                </a:tc>
                <a:tc>
                  <a:txBody>
                    <a:bodyPr/>
                    <a:lstStyle/>
                    <a:p>
                      <a:pPr marL="0" marR="0" algn="ctr" rtl="1">
                        <a:lnSpc>
                          <a:spcPct val="150000"/>
                        </a:lnSpc>
                        <a:spcBef>
                          <a:spcPts val="0"/>
                        </a:spcBef>
                        <a:spcAft>
                          <a:spcPts val="0"/>
                        </a:spcAft>
                      </a:pPr>
                      <a:r>
                        <a:rPr lang="en-US" sz="1600" b="1" dirty="0" smtClean="0">
                          <a:effectLst/>
                          <a:latin typeface="Times New Roman" pitchFamily="18" charset="0"/>
                          <a:cs typeface="Times New Roman" pitchFamily="18" charset="0"/>
                        </a:rPr>
                        <a:t>3</a:t>
                      </a:r>
                      <a:endParaRPr lang="en-US" sz="1050" b="1" dirty="0">
                        <a:effectLst/>
                        <a:latin typeface="Times New Roman" pitchFamily="18" charset="0"/>
                        <a:ea typeface="Calibri"/>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Random Access Memory (RAM)</a:t>
                      </a: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4</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Read Only Memory</a:t>
                      </a: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6</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Secondary Memory</a:t>
                      </a:r>
                      <a:endParaRPr lang="en-US" sz="1600" dirty="0" smtClean="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7</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Characteristics of Secondary Memory</a:t>
                      </a:r>
                      <a:endParaRPr lang="en-US" sz="1600" dirty="0" smtClean="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8</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Memory Units</a:t>
                      </a:r>
                      <a:endParaRPr lang="en-US" sz="1600" dirty="0" smtClean="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9</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r h="36123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pitchFamily="18" charset="0"/>
                          <a:cs typeface="Times New Roman" pitchFamily="18" charset="0"/>
                        </a:rPr>
                        <a:t>Storage Devices</a:t>
                      </a:r>
                      <a:endParaRPr lang="en-US" sz="1600" dirty="0" smtClean="0">
                        <a:latin typeface="Times New Roman" pitchFamily="18" charset="0"/>
                        <a:cs typeface="Times New Roman" pitchFamily="18" charset="0"/>
                      </a:endParaRPr>
                    </a:p>
                  </a:txBody>
                  <a:tcPr marL="57547" marR="57547" marT="0" marB="0" anchor="ctr"/>
                </a:tc>
                <a:tc>
                  <a:txBody>
                    <a:bodyPr/>
                    <a:lstStyle/>
                    <a:p>
                      <a:pPr marL="0" marR="0" algn="ctr" rtl="1" eaLnBrk="1" latinLnBrk="0" hangingPunct="1">
                        <a:lnSpc>
                          <a:spcPct val="150000"/>
                        </a:lnSpc>
                        <a:spcBef>
                          <a:spcPts val="0"/>
                        </a:spcBef>
                        <a:spcAft>
                          <a:spcPts val="0"/>
                        </a:spcAft>
                      </a:pPr>
                      <a:r>
                        <a:rPr kumimoji="0" lang="en-US" sz="1600" b="1" kern="1200" dirty="0" smtClean="0">
                          <a:solidFill>
                            <a:schemeClr val="tx1"/>
                          </a:solidFill>
                          <a:effectLst/>
                          <a:latin typeface="Times New Roman" pitchFamily="18" charset="0"/>
                          <a:ea typeface="+mn-ea"/>
                          <a:cs typeface="Times New Roman" pitchFamily="18" charset="0"/>
                        </a:rPr>
                        <a:t>10</a:t>
                      </a:r>
                      <a:endParaRPr kumimoji="0" lang="en-US" sz="1600" b="1" kern="1200" dirty="0">
                        <a:solidFill>
                          <a:schemeClr val="tx1"/>
                        </a:solidFill>
                        <a:effectLst/>
                        <a:latin typeface="Times New Roman" pitchFamily="18" charset="0"/>
                        <a:ea typeface="+mn-ea"/>
                        <a:cs typeface="Times New Roman" pitchFamily="18" charset="0"/>
                      </a:endParaRPr>
                    </a:p>
                  </a:txBody>
                  <a:tcPr marL="57547" marR="57547" marT="0" marB="0"/>
                </a:tc>
              </a:tr>
            </a:tbl>
          </a:graphicData>
        </a:graphic>
      </p:graphicFrame>
    </p:spTree>
    <p:extLst>
      <p:ext uri="{BB962C8B-B14F-4D97-AF65-F5344CB8AC3E}">
        <p14:creationId xmlns:p14="http://schemas.microsoft.com/office/powerpoint/2010/main" val="2234625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7083"/>
            <a:ext cx="8305800" cy="5859553"/>
          </a:xfrm>
          <a:prstGeom prst="rect">
            <a:avLst/>
          </a:prstGeom>
        </p:spPr>
        <p:txBody>
          <a:bodyPr wrap="square">
            <a:spAutoFit/>
          </a:bodyPr>
          <a:lstStyle/>
          <a:p>
            <a:pPr>
              <a:lnSpc>
                <a:spcPct val="150000"/>
              </a:lnSpc>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Primary Memory (Main Memory)</a:t>
            </a:r>
          </a:p>
          <a:p>
            <a:pPr>
              <a:lnSpc>
                <a:spcPct val="150000"/>
              </a:lnSpc>
            </a:pPr>
            <a:r>
              <a:rPr lang="en-US" dirty="0">
                <a:latin typeface="Times New Roman" pitchFamily="18" charset="0"/>
                <a:cs typeface="Times New Roman" pitchFamily="18" charset="0"/>
              </a:rPr>
              <a:t>Primary memory holds only those data and instructions on which the computer is currently working. It has a limited capacity and data is lost when power is switched off. It is generally made up of semiconductor device. These memories are not as fast as registers. The data and instruction required to be processed resides in the main memory. It is divided into two subcategories RAM and ROM.</a:t>
            </a:r>
          </a:p>
          <a:p>
            <a:pPr>
              <a:lnSpc>
                <a:spcPct val="150000"/>
              </a:lnSpc>
            </a:pPr>
            <a:r>
              <a:rPr lang="en-US" dirty="0">
                <a:latin typeface="Times New Roman" pitchFamily="18" charset="0"/>
                <a:cs typeface="Times New Roman" pitchFamily="18" charset="0"/>
              </a:rPr>
              <a:t>Characteristics of Main Memory: </a:t>
            </a:r>
          </a:p>
          <a:p>
            <a:pPr>
              <a:lnSpc>
                <a:spcPct val="150000"/>
              </a:lnSpc>
            </a:pPr>
            <a:r>
              <a:rPr lang="en-US" dirty="0">
                <a:latin typeface="Times New Roman" pitchFamily="18" charset="0"/>
                <a:cs typeface="Times New Roman" pitchFamily="18" charset="0"/>
              </a:rPr>
              <a:t>•	It is known as the main memory.</a:t>
            </a:r>
          </a:p>
          <a:p>
            <a:pPr>
              <a:lnSpc>
                <a:spcPct val="150000"/>
              </a:lnSpc>
            </a:pPr>
            <a:r>
              <a:rPr lang="en-US" dirty="0">
                <a:latin typeface="Times New Roman" pitchFamily="18" charset="0"/>
                <a:cs typeface="Times New Roman" pitchFamily="18" charset="0"/>
              </a:rPr>
              <a:t>•	Usually volatile memory. </a:t>
            </a:r>
          </a:p>
          <a:p>
            <a:pPr>
              <a:lnSpc>
                <a:spcPct val="150000"/>
              </a:lnSpc>
            </a:pPr>
            <a:r>
              <a:rPr lang="en-US" dirty="0">
                <a:latin typeface="Times New Roman" pitchFamily="18" charset="0"/>
                <a:cs typeface="Times New Roman" pitchFamily="18" charset="0"/>
              </a:rPr>
              <a:t>•	Data is lost in case power is switched off. </a:t>
            </a:r>
          </a:p>
          <a:p>
            <a:pPr>
              <a:lnSpc>
                <a:spcPct val="150000"/>
              </a:lnSpc>
            </a:pPr>
            <a:r>
              <a:rPr lang="en-US" dirty="0">
                <a:latin typeface="Times New Roman" pitchFamily="18" charset="0"/>
                <a:cs typeface="Times New Roman" pitchFamily="18" charset="0"/>
              </a:rPr>
              <a:t>•	It is the working memory of the computer. </a:t>
            </a:r>
          </a:p>
          <a:p>
            <a:pPr>
              <a:lnSpc>
                <a:spcPct val="150000"/>
              </a:lnSpc>
            </a:pPr>
            <a:r>
              <a:rPr lang="en-US" dirty="0">
                <a:latin typeface="Times New Roman" pitchFamily="18" charset="0"/>
                <a:cs typeface="Times New Roman" pitchFamily="18" charset="0"/>
              </a:rPr>
              <a:t>•	Faster than secondary memories. </a:t>
            </a:r>
          </a:p>
          <a:p>
            <a:pPr>
              <a:lnSpc>
                <a:spcPct val="150000"/>
              </a:lnSpc>
            </a:pPr>
            <a:r>
              <a:rPr lang="en-US" dirty="0">
                <a:latin typeface="Times New Roman" pitchFamily="18" charset="0"/>
                <a:cs typeface="Times New Roman" pitchFamily="18" charset="0"/>
              </a:rPr>
              <a:t>•	A computer cannot run without the primary memory.</a:t>
            </a:r>
          </a:p>
          <a:p>
            <a:pPr>
              <a:lnSpc>
                <a:spcPct val="150000"/>
              </a:lnSpc>
            </a:pPr>
            <a:endParaRPr lang="en-US" dirty="0">
              <a:latin typeface="Times New Roman" pitchFamily="18" charset="0"/>
              <a:cs typeface="Times New Roman" pitchFamily="18"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19400"/>
            <a:ext cx="2372995" cy="2133600"/>
          </a:xfrm>
          <a:prstGeom prst="rect">
            <a:avLst/>
          </a:prstGeom>
          <a:noFill/>
          <a:ln>
            <a:noFill/>
          </a:ln>
        </p:spPr>
      </p:pic>
    </p:spTree>
    <p:extLst>
      <p:ext uri="{BB962C8B-B14F-4D97-AF65-F5344CB8AC3E}">
        <p14:creationId xmlns:p14="http://schemas.microsoft.com/office/powerpoint/2010/main" val="2655836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38837"/>
            <a:ext cx="8305800" cy="3366563"/>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Random Access Memory (RAM)</a:t>
            </a:r>
          </a:p>
          <a:p>
            <a:pPr algn="just">
              <a:lnSpc>
                <a:spcPct val="150000"/>
              </a:lnSpc>
            </a:pPr>
            <a:r>
              <a:rPr lang="en-US" dirty="0">
                <a:latin typeface="Times New Roman" pitchFamily="18" charset="0"/>
                <a:cs typeface="Times New Roman" pitchFamily="18" charset="0"/>
              </a:rPr>
              <a:t>Known as primary storage, it is the main working memory of the computer system. Data and programs currently in use are held in RAM. It is called random access because data can be accessed in any order. RAM is the internal memory of the CPU for storing data, program, and program result. It is a read/write memory which stores data until the machine is working. As soon as the machine is switched off, data is erased. Access time in the RAM is independent of the address, that is, each storage location inside the memory is as easy to reach as other locations and takes the same amount of time. </a:t>
            </a:r>
          </a:p>
        </p:txBody>
      </p:sp>
    </p:spTree>
    <p:extLst>
      <p:ext uri="{BB962C8B-B14F-4D97-AF65-F5344CB8AC3E}">
        <p14:creationId xmlns:p14="http://schemas.microsoft.com/office/powerpoint/2010/main" val="3304053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6400" t="41007" r="15600" b="9926"/>
          <a:stretch/>
        </p:blipFill>
        <p:spPr bwMode="auto">
          <a:xfrm>
            <a:off x="2057400" y="2976880"/>
            <a:ext cx="4608513" cy="189992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609600" y="1066800"/>
            <a:ext cx="8001000" cy="1338828"/>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Data in the RAM can be accessed randomly, but it is very expensive. RAM is small, both in terms of its physical size and in the amount of data it can hold. RAM is of two types:- Static RAM (SRAM) Dynamic RAM (DRAM).</a:t>
            </a:r>
          </a:p>
        </p:txBody>
      </p:sp>
    </p:spTree>
    <p:extLst>
      <p:ext uri="{BB962C8B-B14F-4D97-AF65-F5344CB8AC3E}">
        <p14:creationId xmlns:p14="http://schemas.microsoft.com/office/powerpoint/2010/main" val="7415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924800" cy="2951064"/>
          </a:xfrm>
          <a:prstGeom prst="rect">
            <a:avLst/>
          </a:prstGeom>
        </p:spPr>
        <p:txBody>
          <a:bodyPr wrap="square">
            <a:spAutoFit/>
          </a:bodyPr>
          <a:lstStyle/>
          <a:p>
            <a:pPr algn="just">
              <a:lnSpc>
                <a:spcPct val="150000"/>
              </a:lnSpc>
            </a:pPr>
            <a:r>
              <a:rPr lang="en-US" dirty="0">
                <a:latin typeface="Times New Roman" pitchFamily="18" charset="0"/>
                <a:cs typeface="Times New Roman" pitchFamily="18" charset="0"/>
              </a:rPr>
              <a:t>	</a:t>
            </a:r>
            <a:r>
              <a:rPr lang="en-US" b="1" dirty="0">
                <a:latin typeface="Times New Roman" pitchFamily="18" charset="0"/>
                <a:cs typeface="Times New Roman" pitchFamily="18" charset="0"/>
              </a:rPr>
              <a:t>Read Only Memory</a:t>
            </a:r>
          </a:p>
          <a:p>
            <a:pPr algn="just">
              <a:lnSpc>
                <a:spcPct val="150000"/>
              </a:lnSpc>
            </a:pPr>
            <a:r>
              <a:rPr lang="en-US" dirty="0">
                <a:latin typeface="Times New Roman" pitchFamily="18" charset="0"/>
                <a:cs typeface="Times New Roman" pitchFamily="18" charset="0"/>
              </a:rPr>
              <a:t>ROM stands for Read Only Memory. The memory from which we can only read but cannot write on it. This type of memory is non-volatile. The information is stored permanently in such memories during manufacture. A ROM stores such instructions that are required to start a computer. This operation is referred to as a bootstrap. ROM chips are not only used in the computer, but also other electronic items like a washing machine and microwave oven. </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981133"/>
            <a:ext cx="3120390" cy="1810067"/>
          </a:xfrm>
          <a:prstGeom prst="rect">
            <a:avLst/>
          </a:prstGeom>
          <a:noFill/>
          <a:ln>
            <a:noFill/>
          </a:ln>
        </p:spPr>
      </p:pic>
    </p:spTree>
    <p:extLst>
      <p:ext uri="{BB962C8B-B14F-4D97-AF65-F5344CB8AC3E}">
        <p14:creationId xmlns:p14="http://schemas.microsoft.com/office/powerpoint/2010/main" val="4172262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82341"/>
            <a:ext cx="8001000" cy="2535566"/>
          </a:xfrm>
          <a:prstGeom prst="rect">
            <a:avLst/>
          </a:prstGeom>
        </p:spPr>
        <p:txBody>
          <a:bodyPr wrap="square">
            <a:spAutoFit/>
          </a:bodyPr>
          <a:lstStyle/>
          <a:p>
            <a:pPr lvl="0" algn="just">
              <a:lnSpc>
                <a:spcPct val="150000"/>
              </a:lnSpc>
            </a:pPr>
            <a:r>
              <a:rPr lang="en-US" b="1" dirty="0">
                <a:latin typeface="Times New Roman" pitchFamily="18" charset="0"/>
                <a:cs typeface="Times New Roman" pitchFamily="18" charset="0"/>
              </a:rPr>
              <a:t>Secondary Memory</a:t>
            </a:r>
            <a:endParaRPr lang="en-US" dirty="0">
              <a:latin typeface="Times New Roman" pitchFamily="18" charset="0"/>
              <a:cs typeface="Times New Roman" pitchFamily="18" charset="0"/>
            </a:endParaRPr>
          </a:p>
          <a:p>
            <a:pPr algn="just">
              <a:lnSpc>
                <a:spcPct val="150000"/>
              </a:lnSpc>
            </a:pPr>
            <a:r>
              <a:rPr lang="en-US" dirty="0">
                <a:latin typeface="Times New Roman" pitchFamily="18" charset="0"/>
                <a:cs typeface="Times New Roman" pitchFamily="18" charset="0"/>
              </a:rPr>
              <a:t>This type of memory is also known as external memory or non-volatile. It is slower than the main memory. These are used for storing data/information permanently. CPU directly does not access these memories; instead they are accessed via input-output routines. The contents of secondary memories are first transferred to the main memory, and then the CPU can access it. For example, disk, CD-ROM, DVD, etc.</a:t>
            </a:r>
          </a:p>
        </p:txBody>
      </p:sp>
    </p:spTree>
    <p:extLst>
      <p:ext uri="{BB962C8B-B14F-4D97-AF65-F5344CB8AC3E}">
        <p14:creationId xmlns:p14="http://schemas.microsoft.com/office/powerpoint/2010/main" val="191191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990600"/>
            <a:ext cx="6705600" cy="3730317"/>
          </a:xfrm>
          <a:prstGeom prst="rect">
            <a:avLst/>
          </a:prstGeom>
        </p:spPr>
        <p:txBody>
          <a:bodyPr wrap="square">
            <a:spAutoFit/>
          </a:bodyPr>
          <a:lstStyle/>
          <a:p>
            <a:pPr algn="just">
              <a:lnSpc>
                <a:spcPct val="150000"/>
              </a:lnSpc>
            </a:pPr>
            <a:r>
              <a:rPr lang="en-US" sz="2000" b="1" dirty="0">
                <a:latin typeface="Times New Roman" pitchFamily="18" charset="0"/>
                <a:cs typeface="Times New Roman" pitchFamily="18" charset="0"/>
              </a:rPr>
              <a:t>Characteristics of Secondary Memory</a:t>
            </a:r>
            <a:endParaRPr lang="en-US" sz="2000" dirty="0">
              <a:latin typeface="Times New Roman" pitchFamily="18" charset="0"/>
              <a:cs typeface="Times New Roman" pitchFamily="18" charset="0"/>
            </a:endParaRPr>
          </a:p>
          <a:p>
            <a:pPr lvl="0" algn="just">
              <a:lnSpc>
                <a:spcPct val="150000"/>
              </a:lnSpc>
            </a:pPr>
            <a:r>
              <a:rPr lang="en-US" sz="2000" dirty="0">
                <a:latin typeface="Times New Roman" pitchFamily="18" charset="0"/>
                <a:cs typeface="Times New Roman" pitchFamily="18" charset="0"/>
              </a:rPr>
              <a:t>These are magnetic and optical memories. </a:t>
            </a:r>
          </a:p>
          <a:p>
            <a:pPr lvl="0" algn="just">
              <a:lnSpc>
                <a:spcPct val="150000"/>
              </a:lnSpc>
            </a:pPr>
            <a:r>
              <a:rPr lang="en-US" sz="2000" dirty="0">
                <a:latin typeface="Times New Roman" pitchFamily="18" charset="0"/>
                <a:cs typeface="Times New Roman" pitchFamily="18" charset="0"/>
              </a:rPr>
              <a:t>It is known as the backup memory. </a:t>
            </a:r>
          </a:p>
          <a:p>
            <a:pPr lvl="0" algn="just">
              <a:lnSpc>
                <a:spcPct val="150000"/>
              </a:lnSpc>
            </a:pPr>
            <a:r>
              <a:rPr lang="en-US" sz="2000" dirty="0">
                <a:latin typeface="Times New Roman" pitchFamily="18" charset="0"/>
                <a:cs typeface="Times New Roman" pitchFamily="18" charset="0"/>
              </a:rPr>
              <a:t>It is a non-volatile memory. </a:t>
            </a:r>
          </a:p>
          <a:p>
            <a:pPr lvl="0" algn="just">
              <a:lnSpc>
                <a:spcPct val="150000"/>
              </a:lnSpc>
            </a:pPr>
            <a:r>
              <a:rPr lang="en-US" sz="2000" dirty="0">
                <a:latin typeface="Times New Roman" pitchFamily="18" charset="0"/>
                <a:cs typeface="Times New Roman" pitchFamily="18" charset="0"/>
              </a:rPr>
              <a:t>The data is permanently stored even if power is switched off. </a:t>
            </a:r>
          </a:p>
          <a:p>
            <a:pPr lvl="0" algn="just">
              <a:lnSpc>
                <a:spcPct val="150000"/>
              </a:lnSpc>
            </a:pPr>
            <a:r>
              <a:rPr lang="en-US" sz="2000" dirty="0">
                <a:latin typeface="Times New Roman" pitchFamily="18" charset="0"/>
                <a:cs typeface="Times New Roman" pitchFamily="18" charset="0"/>
              </a:rPr>
              <a:t>It is used for storage of data in a computer. </a:t>
            </a:r>
          </a:p>
          <a:p>
            <a:pPr lvl="0" algn="just">
              <a:lnSpc>
                <a:spcPct val="150000"/>
              </a:lnSpc>
            </a:pPr>
            <a:r>
              <a:rPr lang="en-US" sz="2000" dirty="0">
                <a:latin typeface="Times New Roman" pitchFamily="18" charset="0"/>
                <a:cs typeface="Times New Roman" pitchFamily="18" charset="0"/>
              </a:rPr>
              <a:t>The computer may run without the secondary memory. </a:t>
            </a:r>
          </a:p>
          <a:p>
            <a:pPr lvl="0" algn="just">
              <a:lnSpc>
                <a:spcPct val="150000"/>
              </a:lnSpc>
            </a:pPr>
            <a:r>
              <a:rPr lang="en-US" sz="2000" dirty="0">
                <a:latin typeface="Times New Roman" pitchFamily="18" charset="0"/>
                <a:cs typeface="Times New Roman" pitchFamily="18" charset="0"/>
              </a:rPr>
              <a:t>Slower than primary memories.</a:t>
            </a:r>
          </a:p>
        </p:txBody>
      </p:sp>
    </p:spTree>
    <p:extLst>
      <p:ext uri="{BB962C8B-B14F-4D97-AF65-F5344CB8AC3E}">
        <p14:creationId xmlns:p14="http://schemas.microsoft.com/office/powerpoint/2010/main" val="2346783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0"/>
            <a:ext cx="7924800" cy="1289071"/>
          </a:xfrm>
          <a:prstGeom prst="rect">
            <a:avLst/>
          </a:prstGeom>
        </p:spPr>
        <p:txBody>
          <a:bodyPr wrap="square">
            <a:spAutoFit/>
          </a:bodyPr>
          <a:lstStyle/>
          <a:p>
            <a:pPr algn="just">
              <a:lnSpc>
                <a:spcPct val="150000"/>
              </a:lnSpc>
            </a:pPr>
            <a:r>
              <a:rPr lang="en-US" b="1" dirty="0">
                <a:latin typeface="Times New Roman" pitchFamily="18" charset="0"/>
                <a:cs typeface="Times New Roman" pitchFamily="18" charset="0"/>
              </a:rPr>
              <a:t>Memory Units: </a:t>
            </a:r>
            <a:r>
              <a:rPr lang="en-US" dirty="0">
                <a:latin typeface="Times New Roman" pitchFamily="18" charset="0"/>
                <a:cs typeface="Times New Roman" pitchFamily="18" charset="0"/>
              </a:rPr>
              <a:t>Memory unit is the amount of data that can be stored in the storage unit. This storage capacity is expressed in terms of Bytes. The following table lists some higher storage units:</a:t>
            </a:r>
          </a:p>
        </p:txBody>
      </p:sp>
      <p:pic>
        <p:nvPicPr>
          <p:cNvPr id="3" name="Picture 2"/>
          <p:cNvPicPr/>
          <p:nvPr/>
        </p:nvPicPr>
        <p:blipFill rotWithShape="1">
          <a:blip r:embed="rId2"/>
          <a:srcRect l="18667" t="14222" r="13066" b="17511"/>
          <a:stretch/>
        </p:blipFill>
        <p:spPr bwMode="auto">
          <a:xfrm>
            <a:off x="2286000" y="2353274"/>
            <a:ext cx="4920615" cy="34153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755525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93</TotalTime>
  <Words>320</Words>
  <Application>Microsoft Office PowerPoint</Application>
  <PresentationFormat>On-screen Show (4:3)</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Nada</dc:creator>
  <cp:lastModifiedBy>Nada</cp:lastModifiedBy>
  <cp:revision>17</cp:revision>
  <dcterms:created xsi:type="dcterms:W3CDTF">2018-11-20T18:39:36Z</dcterms:created>
  <dcterms:modified xsi:type="dcterms:W3CDTF">2018-11-24T10:12:52Z</dcterms:modified>
</cp:coreProperties>
</file>